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301" r:id="rId3"/>
    <p:sldId id="567" r:id="rId4"/>
    <p:sldId id="434" r:id="rId5"/>
    <p:sldId id="382" r:id="rId6"/>
    <p:sldId id="490" r:id="rId7"/>
    <p:sldId id="483" r:id="rId8"/>
    <p:sldId id="492" r:id="rId9"/>
    <p:sldId id="493" r:id="rId10"/>
    <p:sldId id="495" r:id="rId11"/>
    <p:sldId id="496" r:id="rId12"/>
    <p:sldId id="616" r:id="rId13"/>
    <p:sldId id="611" r:id="rId14"/>
    <p:sldId id="497" r:id="rId15"/>
    <p:sldId id="499" r:id="rId16"/>
    <p:sldId id="503" r:id="rId17"/>
    <p:sldId id="506" r:id="rId18"/>
    <p:sldId id="502" r:id="rId19"/>
    <p:sldId id="612" r:id="rId20"/>
    <p:sldId id="614" r:id="rId21"/>
    <p:sldId id="507" r:id="rId22"/>
    <p:sldId id="509" r:id="rId23"/>
    <p:sldId id="510" r:id="rId24"/>
    <p:sldId id="511" r:id="rId25"/>
    <p:sldId id="617" r:id="rId26"/>
    <p:sldId id="386" r:id="rId27"/>
    <p:sldId id="343" r:id="rId28"/>
    <p:sldId id="359" r:id="rId29"/>
    <p:sldId id="645" r:id="rId30"/>
    <p:sldId id="610" r:id="rId31"/>
    <p:sldId id="624" r:id="rId32"/>
    <p:sldId id="636" r:id="rId33"/>
    <p:sldId id="627" r:id="rId34"/>
    <p:sldId id="637" r:id="rId35"/>
    <p:sldId id="643" r:id="rId36"/>
    <p:sldId id="639" r:id="rId37"/>
    <p:sldId id="644" r:id="rId38"/>
    <p:sldId id="512" r:id="rId39"/>
    <p:sldId id="641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20"/>
    <p:restoredTop sz="94663"/>
  </p:normalViewPr>
  <p:slideViewPr>
    <p:cSldViewPr snapToGrid="0" snapToObjects="1">
      <p:cViewPr varScale="1">
        <p:scale>
          <a:sx n="106" d="100"/>
          <a:sy n="106" d="100"/>
        </p:scale>
        <p:origin x="17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06EF2-A645-B443-AFE6-B50092DA4666}" type="datetimeFigureOut">
              <a:rPr lang="en-US" smtClean="0"/>
              <a:t>5/28/20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4CC51-2F72-994E-A590-5CC2C4ACF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ideally: measure the expression of every gene in every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Samples only a small part of the transcriptome per cell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 Tens of millions of individual</a:t>
            </a:r>
            <a:r>
              <a:rPr lang="en-US" baseline="0" dirty="0"/>
              <a:t> measurements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8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3ECB7-9733-094E-AC53-5E70383787E3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Myriad Pro Semibold" charset="0"/>
          <a:ea typeface="Myriad Pro Semibold" charset="0"/>
          <a:cs typeface="Myriad Pro Semibold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DEAB0-16AE-7149-97AA-B71D12671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340" y="693684"/>
            <a:ext cx="7975315" cy="2387600"/>
          </a:xfrm>
        </p:spPr>
        <p:txBody>
          <a:bodyPr/>
          <a:lstStyle/>
          <a:p>
            <a:r>
              <a:rPr lang="en-US" dirty="0"/>
              <a:t>Quantifying the effect of experimental perturbations on scRNA-seq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D8A64-F24D-7645-8064-A43F52185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403" y="5727860"/>
            <a:ext cx="8209252" cy="872912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Daniel Burkhardt</a:t>
            </a:r>
          </a:p>
          <a:p>
            <a:pPr algn="l"/>
            <a:r>
              <a:rPr lang="en-US" sz="2400" dirty="0"/>
              <a:t>Krishnaswamy Lab, Department of Genetics, Yale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EA69F-8F1D-6C4D-AFE7-533F9143488C}"/>
              </a:ext>
            </a:extLst>
          </p:cNvPr>
          <p:cNvSpPr txBox="1"/>
          <p:nvPr/>
        </p:nvSpPr>
        <p:spPr>
          <a:xfrm>
            <a:off x="859362" y="3671506"/>
            <a:ext cx="4955203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bit.ly</a:t>
            </a:r>
            <a:r>
              <a:rPr lang="en-US" sz="2400" dirty="0">
                <a:latin typeface="Myriad Pro" panose="020B0503030403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quantsinglecell</a:t>
            </a:r>
            <a:endParaRPr lang="en-US" sz="2400" dirty="0">
              <a:latin typeface="Myriad Pro" panose="020B0503030403020204" pitchFamily="34" charset="0"/>
              <a:cs typeface="Arial" panose="020B0604020202020204" pitchFamily="34" charset="0"/>
            </a:endParaRPr>
          </a:p>
          <a:p>
            <a:endParaRPr lang="en-US" sz="900" dirty="0">
              <a:latin typeface="Myriad Pro" panose="020B0503030403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github.com</a:t>
            </a:r>
            <a:r>
              <a:rPr lang="en-US" sz="2400" dirty="0">
                <a:latin typeface="Myriad Pro" panose="020B0503030403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KrishnaswamyLab</a:t>
            </a:r>
            <a:r>
              <a:rPr lang="en-US" sz="2400" dirty="0">
                <a:latin typeface="Myriad Pro" panose="020B0503030403020204" pitchFamily="34" charset="0"/>
                <a:cs typeface="Arial" panose="020B0604020202020204" pitchFamily="34" charset="0"/>
              </a:rPr>
              <a:t>/MELD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D6E5A1-751C-C749-BA6D-A354737A2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0" y="4672067"/>
            <a:ext cx="615220" cy="6152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35162A4-EEAB-EC4C-BA40-34EFCD8B68AB}"/>
              </a:ext>
            </a:extLst>
          </p:cNvPr>
          <p:cNvSpPr/>
          <p:nvPr/>
        </p:nvSpPr>
        <p:spPr>
          <a:xfrm>
            <a:off x="818274" y="471512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Myriad Pro" panose="020B0503030403020204" pitchFamily="34" charset="0"/>
                <a:cs typeface="Arial" panose="020B0604020202020204" pitchFamily="34" charset="0"/>
              </a:rPr>
              <a:t>@</a:t>
            </a:r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dbburkhardt</a:t>
            </a:r>
            <a:endParaRPr lang="en-US" sz="2400" dirty="0">
              <a:latin typeface="Myriad Pro" panose="020B0503030403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5B9C7-D3BF-5245-8E5A-086DE969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91" y="4216215"/>
            <a:ext cx="397262" cy="397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73002B-91BA-2443-B81E-8C1CB766E4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305" b="33489"/>
          <a:stretch/>
        </p:blipFill>
        <p:spPr>
          <a:xfrm>
            <a:off x="36912" y="3775474"/>
            <a:ext cx="855038" cy="23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5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9"/>
    </mc:Choice>
    <mc:Fallback xmlns="">
      <p:transition spd="slow" advTm="11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AF70CD-723C-DB4A-BBF0-4C9F45FCB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Experimental signal on cell 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D49E-E605-8C44-B02F-39CD7BEE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8650" y="1469918"/>
            <a:ext cx="7886700" cy="526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83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180885-A69F-574D-B9CA-C28E91CE66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8651" y="1566640"/>
            <a:ext cx="7886698" cy="526484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64E84C4-9363-4D40-8195-1A4862C4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Experimental signal on cell graph</a:t>
            </a:r>
          </a:p>
        </p:txBody>
      </p:sp>
    </p:spTree>
    <p:extLst>
      <p:ext uri="{BB962C8B-B14F-4D97-AF65-F5344CB8AC3E}">
        <p14:creationId xmlns:p14="http://schemas.microsoft.com/office/powerpoint/2010/main" val="1707439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180885-A69F-574D-B9CA-C28E91CE66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8651" y="1566640"/>
            <a:ext cx="7886698" cy="526484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B3C431-F5EF-0341-ABCB-C35A4AC04EF2}"/>
              </a:ext>
            </a:extLst>
          </p:cNvPr>
          <p:cNvSpPr txBox="1"/>
          <p:nvPr/>
        </p:nvSpPr>
        <p:spPr>
          <a:xfrm>
            <a:off x="4839128" y="4548343"/>
            <a:ext cx="3976099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 panose="020B0503030403020204" pitchFamily="34" charset="0"/>
              </a:rPr>
              <a:t>This  </a:t>
            </a:r>
            <a:r>
              <a:rPr lang="en-US" sz="2000" i="1" dirty="0">
                <a:latin typeface="Myriad Pro" panose="020B0503030403020204" pitchFamily="34" charset="0"/>
              </a:rPr>
              <a:t>raw</a:t>
            </a:r>
            <a:r>
              <a:rPr lang="en-US" sz="2000" dirty="0">
                <a:latin typeface="Myriad Pro" panose="020B0503030403020204" pitchFamily="34" charset="0"/>
              </a:rPr>
              <a:t> </a:t>
            </a:r>
            <a:r>
              <a:rPr lang="en-US" sz="2000" i="1" dirty="0">
                <a:latin typeface="Myriad Pro" panose="020B0503030403020204" pitchFamily="34" charset="0"/>
              </a:rPr>
              <a:t>experimental signal </a:t>
            </a:r>
            <a:r>
              <a:rPr lang="en-US" sz="2000" dirty="0">
                <a:latin typeface="Myriad Pro" panose="020B0503030403020204" pitchFamily="34" charset="0"/>
              </a:rPr>
              <a:t>has contaminating noise due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Myriad Pro" panose="020B0503030403020204" pitchFamily="34" charset="0"/>
              </a:rPr>
              <a:t>Measurement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Myriad Pro" panose="020B0503030403020204" pitchFamily="34" charset="0"/>
              </a:rPr>
              <a:t>Biological heterogeneity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Myriad Pro" panose="020B0503030403020204" pitchFamily="34" charset="0"/>
              </a:rPr>
              <a:t>Small/uneven effect size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64E84C4-9363-4D40-8195-1A4862C4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Experimental signal on cell graph</a:t>
            </a:r>
          </a:p>
        </p:txBody>
      </p:sp>
    </p:spTree>
    <p:extLst>
      <p:ext uri="{BB962C8B-B14F-4D97-AF65-F5344CB8AC3E}">
        <p14:creationId xmlns:p14="http://schemas.microsoft.com/office/powerpoint/2010/main" val="586912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D330D5-5A55-7F41-931F-86D5E77FB120}"/>
              </a:ext>
            </a:extLst>
          </p:cNvPr>
          <p:cNvSpPr txBox="1">
            <a:spLocks/>
          </p:cNvSpPr>
          <p:nvPr/>
        </p:nvSpPr>
        <p:spPr>
          <a:xfrm>
            <a:off x="628650" y="2432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893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5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64E84C4-9363-4D40-8195-1A4862C4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Smoothing signal removes high frequency noise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55778-8AC2-114C-99E7-2531DA83BF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4909" y="2364196"/>
            <a:ext cx="8754181" cy="295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89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D12E-C9FA-E348-B5FC-1834BD13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MELD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53030-AEA7-154A-A914-06941752DF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Learn a graph from the data using a Gaussian kernel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Instantiate the Raw Experimental Signal,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using the sample labels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Filter the RES  via Laplacian smoothing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53030-AEA7-154A-A914-06941752D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8797D1C-D50A-9648-AEE1-4FE71ECA297C}"/>
              </a:ext>
            </a:extLst>
          </p:cNvPr>
          <p:cNvSpPr txBox="1"/>
          <p:nvPr/>
        </p:nvSpPr>
        <p:spPr>
          <a:xfrm>
            <a:off x="102742" y="6311896"/>
            <a:ext cx="4773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Burkhardt et al.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Enhancing experimental signals in single-cell </a:t>
            </a:r>
          </a:p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RNA-sequencing data using graph signal processing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BioRxiv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2019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38C404-A36D-2C45-A6FA-ED8CD6FC6DC0}"/>
                  </a:ext>
                </a:extLst>
              </p:cNvPr>
              <p:cNvSpPr txBox="1"/>
              <p:nvPr/>
            </p:nvSpPr>
            <p:spPr>
              <a:xfrm>
                <a:off x="1978886" y="4430580"/>
                <a:ext cx="5186227" cy="754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l-GR" sz="2800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38C404-A36D-2C45-A6FA-ED8CD6FC6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886" y="4430580"/>
                <a:ext cx="5186227" cy="7545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7841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C084-A30F-3147-993E-2C6A400D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Lowpass filtering recovers low frequency signals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ABC2A1D-6231-8B49-A35A-A54116A12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613" y="2373330"/>
            <a:ext cx="3259102" cy="325910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EDF80A-7BB4-334D-BD16-397B70DC839C}"/>
                  </a:ext>
                </a:extLst>
              </p:cNvPr>
              <p:cNvSpPr txBox="1"/>
              <p:nvPr/>
            </p:nvSpPr>
            <p:spPr>
              <a:xfrm>
                <a:off x="4366516" y="2938386"/>
                <a:ext cx="4371521" cy="3806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Myriad Pro" panose="020B0503030403020204" pitchFamily="34" charset="0"/>
                  </a:rPr>
                  <a:t>Given the graph Laplacian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>
                  <a:latin typeface="Myriad Pro" panose="020B0503030403020204" pitchFamily="34" charset="0"/>
                </a:endParaRP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sz="2400" dirty="0">
                  <a:latin typeface="Myriad Pro" panose="020B0503030403020204" pitchFamily="34" charset="0"/>
                </a:endParaRP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Myriad Pro" panose="020B0503030403020204" pitchFamily="34" charset="0"/>
                  </a:rPr>
                  <a:t>GFT of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is the projection of </a:t>
                </a:r>
                <a:r>
                  <a:rPr lang="en-US" sz="2400" i="1" dirty="0">
                    <a:latin typeface="Myriad Pro" panose="020B0503030403020204" pitchFamily="34" charset="0"/>
                  </a:rPr>
                  <a:t>f</a:t>
                </a:r>
                <a:r>
                  <a:rPr lang="en-US" sz="2400" dirty="0">
                    <a:latin typeface="Myriad Pro" panose="020B0503030403020204" pitchFamily="34" charset="0"/>
                  </a:rPr>
                  <a:t> onto the Laplacian </a:t>
                </a:r>
                <a:r>
                  <a:rPr lang="en-US" sz="2400" dirty="0" err="1">
                    <a:latin typeface="Myriad Pro" panose="020B0503030403020204" pitchFamily="34" charset="0"/>
                  </a:rPr>
                  <a:t>eigenbasis</a:t>
                </a:r>
                <a:r>
                  <a:rPr lang="en-US" sz="2400" dirty="0">
                    <a:latin typeface="Myriad Pro" panose="020B0503030403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sz="2400" dirty="0">
                  <a:latin typeface="Myriad Pro" panose="020B0503030403020204" pitchFamily="34" charset="0"/>
                </a:endParaRPr>
              </a:p>
              <a:p>
                <a:pPr algn="l"/>
                <a:endParaRPr lang="en-US" sz="2400" dirty="0">
                  <a:latin typeface="Myriad Pro" panose="020B0503030403020204" pitchFamily="34" charset="0"/>
                </a:endParaRPr>
              </a:p>
              <a:p>
                <a:pPr algn="l"/>
                <a:endParaRPr lang="en-US" sz="2400" dirty="0">
                  <a:latin typeface="Myriad Pro" panose="020B0503030403020204" pitchFamily="34" charset="0"/>
                </a:endParaRPr>
              </a:p>
              <a:p>
                <a:pPr algn="l"/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EDF80A-7BB4-334D-BD16-397B70DC8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516" y="2938386"/>
                <a:ext cx="4371521" cy="3806427"/>
              </a:xfrm>
              <a:prstGeom prst="rect">
                <a:avLst/>
              </a:prstGeom>
              <a:blipFill>
                <a:blip r:embed="rId3"/>
                <a:stretch>
                  <a:fillRect l="-1739" t="-997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32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C084-A30F-3147-993E-2C6A400D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Lowpass filtering recovers low frequency signals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ABC2A1D-6231-8B49-A35A-A54116A12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613" y="2373330"/>
            <a:ext cx="3259102" cy="325910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29F2F-FA67-1142-B97B-22BB38EF4D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71658" y="2970058"/>
            <a:ext cx="4220226" cy="2532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8150DC-3BC1-354C-83DD-AFFF7AD5241F}"/>
              </a:ext>
            </a:extLst>
          </p:cNvPr>
          <p:cNvSpPr txBox="1"/>
          <p:nvPr/>
        </p:nvSpPr>
        <p:spPr>
          <a:xfrm>
            <a:off x="3910756" y="3414024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GFT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EE13F3-658A-C54A-BE93-80872F671086}"/>
              </a:ext>
            </a:extLst>
          </p:cNvPr>
          <p:cNvCxnSpPr/>
          <p:nvPr/>
        </p:nvCxnSpPr>
        <p:spPr>
          <a:xfrm>
            <a:off x="3760781" y="3970416"/>
            <a:ext cx="9329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D4B6BF-9B0A-1842-AA10-D15631F5A55F}"/>
                  </a:ext>
                </a:extLst>
              </p:cNvPr>
              <p:cNvSpPr txBox="1"/>
              <p:nvPr/>
            </p:nvSpPr>
            <p:spPr>
              <a:xfrm>
                <a:off x="3770618" y="4236126"/>
                <a:ext cx="9812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latin typeface="Myriad Pro" panose="020B0503030403020204" pitchFamily="34" charset="0"/>
                </a:endParaRPr>
              </a:p>
              <a:p>
                <a:pPr algn="l"/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D4B6BF-9B0A-1842-AA10-D15631F5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618" y="4236126"/>
                <a:ext cx="98123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22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C084-A30F-3147-993E-2C6A400D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Lowpass filtering recovers low frequency signals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ABC2A1D-6231-8B49-A35A-A54116A12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670" y="1690692"/>
            <a:ext cx="2450961" cy="245096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843899-9C62-544D-8373-FB2FDE59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60988" y="1747433"/>
            <a:ext cx="4220226" cy="2532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1729D0-72C2-3A4E-A2F4-A45F0729A395}"/>
              </a:ext>
            </a:extLst>
          </p:cNvPr>
          <p:cNvSpPr txBox="1"/>
          <p:nvPr/>
        </p:nvSpPr>
        <p:spPr>
          <a:xfrm>
            <a:off x="3700086" y="2191399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GFT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F1EE0E-A28E-7D44-97D7-7E27C23721D9}"/>
              </a:ext>
            </a:extLst>
          </p:cNvPr>
          <p:cNvCxnSpPr/>
          <p:nvPr/>
        </p:nvCxnSpPr>
        <p:spPr>
          <a:xfrm>
            <a:off x="3550111" y="2747791"/>
            <a:ext cx="9329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AA41EA-FD93-B44D-9E0D-2099E74C294D}"/>
                  </a:ext>
                </a:extLst>
              </p:cNvPr>
              <p:cNvSpPr txBox="1"/>
              <p:nvPr/>
            </p:nvSpPr>
            <p:spPr>
              <a:xfrm>
                <a:off x="3559948" y="3013501"/>
                <a:ext cx="9812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latin typeface="Myriad Pro" panose="020B0503030403020204" pitchFamily="34" charset="0"/>
                </a:endParaRPr>
              </a:p>
              <a:p>
                <a:pPr algn="l"/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AA41EA-FD93-B44D-9E0D-2099E74C2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948" y="3013501"/>
                <a:ext cx="98123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A289CD1-B386-584E-97EE-11E92E6327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60988" y="4279568"/>
            <a:ext cx="4220225" cy="2532135"/>
          </a:xfrm>
          <a:prstGeom prst="rect">
            <a:avLst/>
          </a:prstGeom>
        </p:spPr>
      </p:pic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BEFE0C63-CB8C-6243-84E4-A783C623E6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90669" y="4141653"/>
            <a:ext cx="2450961" cy="245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C5A7EA-3A69-484C-B0EB-A3434771B95F}"/>
              </a:ext>
            </a:extLst>
          </p:cNvPr>
          <p:cNvSpPr txBox="1"/>
          <p:nvPr/>
        </p:nvSpPr>
        <p:spPr>
          <a:xfrm>
            <a:off x="3690249" y="4839772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GFT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D9E5BB-0873-E641-9FCC-C11D611B0F2B}"/>
              </a:ext>
            </a:extLst>
          </p:cNvPr>
          <p:cNvCxnSpPr/>
          <p:nvPr/>
        </p:nvCxnSpPr>
        <p:spPr>
          <a:xfrm>
            <a:off x="3540274" y="5396164"/>
            <a:ext cx="9329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AF31A8-583C-0A45-A930-11ED400071D1}"/>
                  </a:ext>
                </a:extLst>
              </p:cNvPr>
              <p:cNvSpPr txBox="1"/>
              <p:nvPr/>
            </p:nvSpPr>
            <p:spPr>
              <a:xfrm>
                <a:off x="3550111" y="5661874"/>
                <a:ext cx="9812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latin typeface="Myriad Pro" panose="020B0503030403020204" pitchFamily="34" charset="0"/>
                </a:endParaRPr>
              </a:p>
              <a:p>
                <a:pPr algn="l"/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AF31A8-583C-0A45-A930-11ED4000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111" y="5661874"/>
                <a:ext cx="98123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706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C084-A30F-3147-993E-2C6A400D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Lowpass filtering recovers low frequency signals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ABC2A1D-6231-8B49-A35A-A54116A12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670" y="1690692"/>
            <a:ext cx="2450961" cy="245096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843899-9C62-544D-8373-FB2FDE59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60988" y="1747433"/>
            <a:ext cx="4220226" cy="2532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1729D0-72C2-3A4E-A2F4-A45F0729A395}"/>
              </a:ext>
            </a:extLst>
          </p:cNvPr>
          <p:cNvSpPr txBox="1"/>
          <p:nvPr/>
        </p:nvSpPr>
        <p:spPr>
          <a:xfrm>
            <a:off x="3700086" y="2191399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GFT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F1EE0E-A28E-7D44-97D7-7E27C23721D9}"/>
              </a:ext>
            </a:extLst>
          </p:cNvPr>
          <p:cNvCxnSpPr/>
          <p:nvPr/>
        </p:nvCxnSpPr>
        <p:spPr>
          <a:xfrm>
            <a:off x="3550111" y="2747791"/>
            <a:ext cx="9329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AA41EA-FD93-B44D-9E0D-2099E74C294D}"/>
                  </a:ext>
                </a:extLst>
              </p:cNvPr>
              <p:cNvSpPr txBox="1"/>
              <p:nvPr/>
            </p:nvSpPr>
            <p:spPr>
              <a:xfrm>
                <a:off x="3559948" y="3013501"/>
                <a:ext cx="9812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latin typeface="Myriad Pro" panose="020B0503030403020204" pitchFamily="34" charset="0"/>
                </a:endParaRPr>
              </a:p>
              <a:p>
                <a:pPr algn="l"/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AA41EA-FD93-B44D-9E0D-2099E74C2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948" y="3013501"/>
                <a:ext cx="98123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A289CD1-B386-584E-97EE-11E92E6327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60988" y="4279568"/>
            <a:ext cx="4220225" cy="2532135"/>
          </a:xfrm>
          <a:prstGeom prst="rect">
            <a:avLst/>
          </a:prstGeom>
        </p:spPr>
      </p:pic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BEFE0C63-CB8C-6243-84E4-A783C623E6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90669" y="4141653"/>
            <a:ext cx="2450961" cy="245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906466-5764-5E49-ACC5-6DF05B7C421C}"/>
              </a:ext>
            </a:extLst>
          </p:cNvPr>
          <p:cNvSpPr txBox="1"/>
          <p:nvPr/>
        </p:nvSpPr>
        <p:spPr>
          <a:xfrm>
            <a:off x="3700086" y="4706855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GFT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EA21B3-EF98-9E40-9EDC-6C8013AFC2FC}"/>
              </a:ext>
            </a:extLst>
          </p:cNvPr>
          <p:cNvCxnSpPr/>
          <p:nvPr/>
        </p:nvCxnSpPr>
        <p:spPr>
          <a:xfrm>
            <a:off x="3550111" y="5263247"/>
            <a:ext cx="9329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70F770-D399-254F-98B3-C39AE87D2C8A}"/>
                  </a:ext>
                </a:extLst>
              </p:cNvPr>
              <p:cNvSpPr txBox="1"/>
              <p:nvPr/>
            </p:nvSpPr>
            <p:spPr>
              <a:xfrm>
                <a:off x="3559948" y="5528957"/>
                <a:ext cx="9812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latin typeface="Myriad Pro" panose="020B0503030403020204" pitchFamily="34" charset="0"/>
                </a:endParaRPr>
              </a:p>
              <a:p>
                <a:pPr algn="l"/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70F770-D399-254F-98B3-C39AE87D2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948" y="5528957"/>
                <a:ext cx="98123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978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D12E-C9FA-E348-B5FC-1834BD13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MELD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53030-AEA7-154A-A914-06941752DF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Learn a graph from the data using a Gaussian kernel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Instantiate the Raw Experimental Signal,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using the sample labels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Filter the RES  via Laplacian smoothing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53030-AEA7-154A-A914-06941752D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8797D1C-D50A-9648-AEE1-4FE71ECA297C}"/>
              </a:ext>
            </a:extLst>
          </p:cNvPr>
          <p:cNvSpPr txBox="1"/>
          <p:nvPr/>
        </p:nvSpPr>
        <p:spPr>
          <a:xfrm>
            <a:off x="82194" y="6434789"/>
            <a:ext cx="3150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biorxiv.org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/content/10.1101/532846v1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38C404-A36D-2C45-A6FA-ED8CD6FC6DC0}"/>
                  </a:ext>
                </a:extLst>
              </p:cNvPr>
              <p:cNvSpPr txBox="1"/>
              <p:nvPr/>
            </p:nvSpPr>
            <p:spPr>
              <a:xfrm>
                <a:off x="1978886" y="4430580"/>
                <a:ext cx="5186227" cy="74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28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l-GR" sz="2800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38C404-A36D-2C45-A6FA-ED8CD6FC6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886" y="4430580"/>
                <a:ext cx="5186227" cy="74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719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61909" y="2969385"/>
            <a:ext cx="867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000000"/>
                </a:solidFill>
                <a:latin typeface="Myriad Pro" panose="020B0503030403020204" pitchFamily="34" charset="0"/>
                <a:ea typeface="Avenir Light Oblique" charset="0"/>
                <a:cs typeface="Avenir Light Oblique" charset="0"/>
              </a:rPr>
              <a:t>cells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77948" y="1413420"/>
            <a:ext cx="1135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Myriad Pro" panose="020B0503030403020204" pitchFamily="34" charset="0"/>
                <a:ea typeface="Avenir Light Oblique" charset="0"/>
                <a:cs typeface="Avenir Light Oblique" charset="0"/>
              </a:rPr>
              <a:t>genes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65405" y="1867624"/>
            <a:ext cx="416016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50749" y="2089681"/>
            <a:ext cx="0" cy="219799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1441237" y="4679972"/>
            <a:ext cx="6808499" cy="102710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ctr"/>
            <a:r>
              <a:rPr lang="en-US" sz="2100" dirty="0"/>
              <a:t>Biomedical data is noisy and sparse. How can we understand the relationships between observations (here, cells) and features (here, genes)?</a:t>
            </a:r>
          </a:p>
        </p:txBody>
      </p:sp>
    </p:spTree>
    <p:extLst>
      <p:ext uri="{BB962C8B-B14F-4D97-AF65-F5344CB8AC3E}">
        <p14:creationId xmlns:p14="http://schemas.microsoft.com/office/powerpoint/2010/main" val="374150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6F04-1EED-1B41-B482-DCD4B6BA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scRNA-seq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20DECF-738E-5C43-8EE2-16B44C55F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20"/>
          <a:stretch/>
        </p:blipFill>
        <p:spPr>
          <a:xfrm>
            <a:off x="1654138" y="1376338"/>
            <a:ext cx="5466300" cy="26199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326AE8-2843-6541-9C02-64691132226A}"/>
              </a:ext>
            </a:extLst>
          </p:cNvPr>
          <p:cNvSpPr txBox="1"/>
          <p:nvPr/>
        </p:nvSpPr>
        <p:spPr>
          <a:xfrm>
            <a:off x="3195263" y="2159403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A684C-24C4-BD4D-B9A4-3CD542E2029F}"/>
              </a:ext>
            </a:extLst>
          </p:cNvPr>
          <p:cNvSpPr txBox="1"/>
          <p:nvPr/>
        </p:nvSpPr>
        <p:spPr>
          <a:xfrm>
            <a:off x="2532537" y="331867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153792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6F04-1EED-1B41-B482-DCD4B6BA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scRNA-seq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20DECF-738E-5C43-8EE2-16B44C55F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20"/>
          <a:stretch/>
        </p:blipFill>
        <p:spPr>
          <a:xfrm>
            <a:off x="1654138" y="1376338"/>
            <a:ext cx="5466300" cy="2619910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38EDC13-972B-1D43-A9F9-5B6D8A5DB7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080"/>
          <a:stretch/>
        </p:blipFill>
        <p:spPr>
          <a:xfrm>
            <a:off x="1839072" y="3996248"/>
            <a:ext cx="5671168" cy="2619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FDE8A-B1A1-1344-A982-3956C289B256}"/>
              </a:ext>
            </a:extLst>
          </p:cNvPr>
          <p:cNvSpPr txBox="1"/>
          <p:nvPr/>
        </p:nvSpPr>
        <p:spPr>
          <a:xfrm>
            <a:off x="3195263" y="2159403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96C07-FFA0-AE4B-B86A-44B859CA6188}"/>
              </a:ext>
            </a:extLst>
          </p:cNvPr>
          <p:cNvSpPr txBox="1"/>
          <p:nvPr/>
        </p:nvSpPr>
        <p:spPr>
          <a:xfrm>
            <a:off x="2532537" y="3318670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3771174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6F04-1EED-1B41-B482-DCD4B6BA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scRNA-seq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20DECF-738E-5C43-8EE2-16B44C55F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15833" y="2884202"/>
            <a:ext cx="4156801" cy="2451508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8FCCE0A-7C73-E041-9511-757FF1281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200" y="1592496"/>
            <a:ext cx="4156800" cy="2302265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4D146AC-5763-0849-A476-3811736DD2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7289" y="3185844"/>
            <a:ext cx="4286472" cy="230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7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6F04-1EED-1B41-B482-DCD4B6BA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scRNA-seq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20DECF-738E-5C43-8EE2-16B44C55F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15833" y="2884202"/>
            <a:ext cx="4156801" cy="2451508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8FCCE0A-7C73-E041-9511-757FF1281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200" y="1592496"/>
            <a:ext cx="4156800" cy="2302265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4D146AC-5763-0849-A476-3811736DD2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5450" y="1592496"/>
            <a:ext cx="4286472" cy="230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72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6F04-1EED-1B41-B482-DCD4B6BA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scRNA-seq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20DECF-738E-5C43-8EE2-16B44C55F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3465" y="4041363"/>
            <a:ext cx="4156801" cy="2451508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8FCCE0A-7C73-E041-9511-757FF1281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200" y="1592496"/>
            <a:ext cx="4156800" cy="2302265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4D146AC-5763-0849-A476-3811736DD2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5450" y="1592496"/>
            <a:ext cx="4286472" cy="230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89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62ECE-8592-A64F-89C3-A9735DBE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Vertex Frequency Clustering identifies clusters using RES and EES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9DE8F7-41E4-2E43-946E-CCA687C5A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017"/>
          <a:stretch/>
        </p:blipFill>
        <p:spPr>
          <a:xfrm>
            <a:off x="866025" y="1544570"/>
            <a:ext cx="7765995" cy="43425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DB1586-CECD-3343-99E2-A02D17A73988}"/>
              </a:ext>
            </a:extLst>
          </p:cNvPr>
          <p:cNvSpPr txBox="1"/>
          <p:nvPr/>
        </p:nvSpPr>
        <p:spPr>
          <a:xfrm>
            <a:off x="0" y="6390526"/>
            <a:ext cx="239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Presented at DSW 2019</a:t>
            </a:r>
          </a:p>
        </p:txBody>
      </p:sp>
    </p:spTree>
    <p:extLst>
      <p:ext uri="{BB962C8B-B14F-4D97-AF65-F5344CB8AC3E}">
        <p14:creationId xmlns:p14="http://schemas.microsoft.com/office/powerpoint/2010/main" val="1829230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D56A-815D-0842-B091-F316C2A6F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00" y="365128"/>
            <a:ext cx="83452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Directly analyzing experimental labels does not reveal effect of TCR induction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DD5EDFB-8A3E-F340-80F6-F72E31A30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06" t="3468" r="69909" b="55297"/>
          <a:stretch/>
        </p:blipFill>
        <p:spPr>
          <a:xfrm>
            <a:off x="2492619" y="1916722"/>
            <a:ext cx="4158762" cy="444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93"/>
    </mc:Choice>
    <mc:Fallback xmlns="">
      <p:transition spd="slow" advTm="48593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D56A-815D-0842-B091-F316C2A6F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00" y="365128"/>
            <a:ext cx="8345229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MELD reveals a continuous spectrum of TCR induction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2BFB712-F7DF-1745-8F85-B768D83F0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04" t="3468" r="48773" b="55297"/>
          <a:stretch/>
        </p:blipFill>
        <p:spPr>
          <a:xfrm>
            <a:off x="908572" y="2463039"/>
            <a:ext cx="7820757" cy="35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4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54"/>
    </mc:Choice>
    <mc:Fallback xmlns="">
      <p:transition spd="slow" advTm="4775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1E1C-B6C2-1540-93FA-D0BE0EC41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60" y="242670"/>
            <a:ext cx="8700775" cy="1325563"/>
          </a:xfrm>
        </p:spPr>
        <p:txBody>
          <a:bodyPr>
            <a:noAutofit/>
          </a:bodyPr>
          <a:lstStyle/>
          <a:p>
            <a:r>
              <a:rPr lang="en-US" sz="3200" dirty="0"/>
              <a:t>The EES identifies the signature of TCR induction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EE06CB-0F54-A344-A5F6-BB981C484D22}"/>
              </a:ext>
            </a:extLst>
          </p:cNvPr>
          <p:cNvSpPr/>
          <p:nvPr/>
        </p:nvSpPr>
        <p:spPr>
          <a:xfrm>
            <a:off x="66664" y="2401504"/>
            <a:ext cx="344304" cy="31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0CCBCA2-B6A9-D34E-856C-8B4AD0454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46" t="3467" r="30339" b="54223"/>
          <a:stretch/>
        </p:blipFill>
        <p:spPr>
          <a:xfrm>
            <a:off x="410968" y="2401504"/>
            <a:ext cx="3566980" cy="3454996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9049BFB1-42AA-5F4E-BE59-221FD324F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8" t="51866" r="76528" b="4185"/>
          <a:stretch/>
        </p:blipFill>
        <p:spPr>
          <a:xfrm>
            <a:off x="4180695" y="2401504"/>
            <a:ext cx="4829740" cy="358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12"/>
    </mc:Choice>
    <mc:Fallback xmlns="">
      <p:transition spd="slow" advTm="1161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9C257-818F-8842-BA78-48F4319A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VFC identifies enriched groups of cells better than other methods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9B7D280-449E-004F-8BD9-D5992C817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7545"/>
            <a:ext cx="91440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FD51E-2901-D742-BC95-3648B31CFD0E}"/>
              </a:ext>
            </a:extLst>
          </p:cNvPr>
          <p:cNvSpPr txBox="1"/>
          <p:nvPr/>
        </p:nvSpPr>
        <p:spPr>
          <a:xfrm>
            <a:off x="275303" y="6308205"/>
            <a:ext cx="216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(adjusted rand score)</a:t>
            </a:r>
          </a:p>
        </p:txBody>
      </p:sp>
    </p:spTree>
    <p:extLst>
      <p:ext uri="{BB962C8B-B14F-4D97-AF65-F5344CB8AC3E}">
        <p14:creationId xmlns:p14="http://schemas.microsoft.com/office/powerpoint/2010/main" val="2358605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Diffusing Values to Impute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2552"/>
          <a:stretch/>
        </p:blipFill>
        <p:spPr>
          <a:xfrm>
            <a:off x="-272920" y="1591540"/>
            <a:ext cx="9509387" cy="3674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D6626B-8654-074B-AF23-3D28A7F9852F}"/>
              </a:ext>
            </a:extLst>
          </p:cNvPr>
          <p:cNvSpPr txBox="1"/>
          <p:nvPr/>
        </p:nvSpPr>
        <p:spPr>
          <a:xfrm>
            <a:off x="0" y="6492871"/>
            <a:ext cx="69106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Van Dijk et al.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Recovering Gene Interactions from Single-Cell Data Using Data Diffusion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Cell. 2018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076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EE06CB-0F54-A344-A5F6-BB981C484D22}"/>
              </a:ext>
            </a:extLst>
          </p:cNvPr>
          <p:cNvSpPr/>
          <p:nvPr/>
        </p:nvSpPr>
        <p:spPr>
          <a:xfrm>
            <a:off x="107304" y="1954464"/>
            <a:ext cx="344304" cy="31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CBC0A9-A090-954D-90E6-8F051BEBD0C4}"/>
              </a:ext>
            </a:extLst>
          </p:cNvPr>
          <p:cNvCxnSpPr>
            <a:cxnSpLocks/>
          </p:cNvCxnSpPr>
          <p:nvPr/>
        </p:nvCxnSpPr>
        <p:spPr>
          <a:xfrm>
            <a:off x="5547443" y="3294140"/>
            <a:ext cx="3538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0F8ACFFA-64F5-AA44-A9AB-44679BBFFF66}"/>
              </a:ext>
            </a:extLst>
          </p:cNvPr>
          <p:cNvSpPr txBox="1">
            <a:spLocks/>
          </p:cNvSpPr>
          <p:nvPr/>
        </p:nvSpPr>
        <p:spPr>
          <a:xfrm>
            <a:off x="309660" y="242670"/>
            <a:ext cx="87007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sz="3200"/>
              <a:t>The EES identifies the signature of TCR induction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22A5BA-119D-E347-93C2-2205AFB0CF4C}"/>
              </a:ext>
            </a:extLst>
          </p:cNvPr>
          <p:cNvSpPr txBox="1"/>
          <p:nvPr/>
        </p:nvSpPr>
        <p:spPr>
          <a:xfrm>
            <a:off x="2598851" y="1353162"/>
            <a:ext cx="402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Top 1% genes associated with EES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AD4241F-2278-7B40-A967-E8382DEBF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43" t="47685" r="30800" b="431"/>
          <a:stretch/>
        </p:blipFill>
        <p:spPr>
          <a:xfrm>
            <a:off x="107304" y="2026090"/>
            <a:ext cx="8721423" cy="414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1CE782-19EF-A546-B6DE-157078099086}"/>
              </a:ext>
            </a:extLst>
          </p:cNvPr>
          <p:cNvSpPr/>
          <p:nvPr/>
        </p:nvSpPr>
        <p:spPr>
          <a:xfrm>
            <a:off x="40640" y="1722494"/>
            <a:ext cx="410968" cy="776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12"/>
    </mc:Choice>
    <mc:Fallback xmlns="">
      <p:transition spd="slow" advTm="11612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49BF5-70E4-0A49-8741-6584D9CCA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6" t="6162" r="5810" b="6515"/>
          <a:stretch/>
        </p:blipFill>
        <p:spPr>
          <a:xfrm>
            <a:off x="1219200" y="265928"/>
            <a:ext cx="6389914" cy="63261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F04F87-EA66-D749-B975-E547963842BB}"/>
              </a:ext>
            </a:extLst>
          </p:cNvPr>
          <p:cNvSpPr/>
          <p:nvPr/>
        </p:nvSpPr>
        <p:spPr>
          <a:xfrm>
            <a:off x="5715000" y="3429000"/>
            <a:ext cx="1741714" cy="324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60B021-35BA-BB40-A633-6F4B023257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94" t="51477" r="23991" b="27787"/>
          <a:stretch/>
        </p:blipFill>
        <p:spPr>
          <a:xfrm rot="5400000">
            <a:off x="6795674" y="3975310"/>
            <a:ext cx="653142" cy="1502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B6347C-1472-3049-94AF-F3D48D54F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43" t="71825" r="24593" b="9006"/>
          <a:stretch/>
        </p:blipFill>
        <p:spPr>
          <a:xfrm rot="5400000">
            <a:off x="6836347" y="4934336"/>
            <a:ext cx="598714" cy="138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006E9E-9CD1-8E41-B46F-65367EA5AFF9}"/>
              </a:ext>
            </a:extLst>
          </p:cNvPr>
          <p:cNvSpPr txBox="1"/>
          <p:nvPr/>
        </p:nvSpPr>
        <p:spPr>
          <a:xfrm>
            <a:off x="6419582" y="4169021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1A82E-2C31-F248-B6AF-1EC7BFC2C640}"/>
              </a:ext>
            </a:extLst>
          </p:cNvPr>
          <p:cNvSpPr txBox="1"/>
          <p:nvPr/>
        </p:nvSpPr>
        <p:spPr>
          <a:xfrm>
            <a:off x="6441354" y="5044069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F586F00-B3BA-AB46-9948-E005A9AD5E21}"/>
              </a:ext>
            </a:extLst>
          </p:cNvPr>
          <p:cNvSpPr/>
          <p:nvPr/>
        </p:nvSpPr>
        <p:spPr>
          <a:xfrm>
            <a:off x="6262274" y="4082143"/>
            <a:ext cx="1989097" cy="18459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67A36D-B963-B94D-8FC2-8B694434171E}"/>
              </a:ext>
            </a:extLst>
          </p:cNvPr>
          <p:cNvSpPr txBox="1"/>
          <p:nvPr/>
        </p:nvSpPr>
        <p:spPr>
          <a:xfrm>
            <a:off x="0" y="6478619"/>
            <a:ext cx="2705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Wagner D. et al.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Science.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35597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"/>
    </mc:Choice>
    <mc:Fallback xmlns="">
      <p:transition spd="slow" advTm="22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2D9962-BFB5-FB41-B562-1C490C4C7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1271"/>
          <a:stretch/>
        </p:blipFill>
        <p:spPr>
          <a:xfrm>
            <a:off x="118210" y="1853932"/>
            <a:ext cx="8907580" cy="315013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2A2285-258D-6741-ADAD-530AB2E7A895}"/>
              </a:ext>
            </a:extLst>
          </p:cNvPr>
          <p:cNvSpPr/>
          <p:nvPr/>
        </p:nvSpPr>
        <p:spPr>
          <a:xfrm>
            <a:off x="166255" y="1793174"/>
            <a:ext cx="415636" cy="368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2335DD-9FBF-414F-BD56-C645F6E52989}"/>
              </a:ext>
            </a:extLst>
          </p:cNvPr>
          <p:cNvSpPr/>
          <p:nvPr/>
        </p:nvSpPr>
        <p:spPr>
          <a:xfrm>
            <a:off x="6151418" y="1639486"/>
            <a:ext cx="2874371" cy="3918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3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2D9962-BFB5-FB41-B562-1C490C4C7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1271"/>
          <a:stretch/>
        </p:blipFill>
        <p:spPr>
          <a:xfrm>
            <a:off x="118210" y="1853932"/>
            <a:ext cx="8907580" cy="315013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2A2285-258D-6741-ADAD-530AB2E7A895}"/>
              </a:ext>
            </a:extLst>
          </p:cNvPr>
          <p:cNvSpPr/>
          <p:nvPr/>
        </p:nvSpPr>
        <p:spPr>
          <a:xfrm>
            <a:off x="166255" y="1793174"/>
            <a:ext cx="415636" cy="368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18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A2F272-2E12-414C-8DAA-F4DC55828C24}"/>
              </a:ext>
            </a:extLst>
          </p:cNvPr>
          <p:cNvSpPr/>
          <p:nvPr/>
        </p:nvSpPr>
        <p:spPr>
          <a:xfrm>
            <a:off x="843148" y="1104405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63F52F-870F-1F40-9337-0FC0DFA4B06B}"/>
              </a:ext>
            </a:extLst>
          </p:cNvPr>
          <p:cNvSpPr/>
          <p:nvPr/>
        </p:nvSpPr>
        <p:spPr>
          <a:xfrm>
            <a:off x="7776626" y="1932534"/>
            <a:ext cx="57246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D922D2-1244-EB47-9561-671E5F190C45}"/>
              </a:ext>
            </a:extLst>
          </p:cNvPr>
          <p:cNvSpPr/>
          <p:nvPr/>
        </p:nvSpPr>
        <p:spPr>
          <a:xfrm>
            <a:off x="8032760" y="1932534"/>
            <a:ext cx="45719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0C3721-4443-4D4C-BD07-26D9E7AE00B9}"/>
              </a:ext>
            </a:extLst>
          </p:cNvPr>
          <p:cNvSpPr/>
          <p:nvPr/>
        </p:nvSpPr>
        <p:spPr>
          <a:xfrm>
            <a:off x="7737815" y="1917550"/>
            <a:ext cx="3948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EF6A3-CCD3-EE4F-AFF7-26A0DCA7B3BC}"/>
              </a:ext>
            </a:extLst>
          </p:cNvPr>
          <p:cNvSpPr/>
          <p:nvPr/>
        </p:nvSpPr>
        <p:spPr>
          <a:xfrm>
            <a:off x="7776626" y="4687646"/>
            <a:ext cx="301853" cy="6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69FE5-F520-114B-B6AB-C246A62B3E1A}"/>
              </a:ext>
            </a:extLst>
          </p:cNvPr>
          <p:cNvSpPr/>
          <p:nvPr/>
        </p:nvSpPr>
        <p:spPr>
          <a:xfrm>
            <a:off x="8032760" y="4202270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4BC5-128F-4749-9049-4710A7234546}"/>
              </a:ext>
            </a:extLst>
          </p:cNvPr>
          <p:cNvSpPr/>
          <p:nvPr/>
        </p:nvSpPr>
        <p:spPr>
          <a:xfrm>
            <a:off x="8396553" y="4221159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03D1DB-32A2-D342-A058-8E237317A849}"/>
              </a:ext>
            </a:extLst>
          </p:cNvPr>
          <p:cNvGrpSpPr/>
          <p:nvPr/>
        </p:nvGrpSpPr>
        <p:grpSpPr>
          <a:xfrm>
            <a:off x="325676" y="829341"/>
            <a:ext cx="8423292" cy="5555731"/>
            <a:chOff x="7434" y="814967"/>
            <a:chExt cx="8862122" cy="5845169"/>
          </a:xfrm>
        </p:grpSpPr>
        <p:pic>
          <p:nvPicPr>
            <p:cNvPr id="11" name="Picture 10" descr="A picture containing door&#10;&#10;Description automatically generated">
              <a:extLst>
                <a:ext uri="{FF2B5EF4-FFF2-40B4-BE49-F238E27FC236}">
                  <a16:creationId xmlns:a16="http://schemas.microsoft.com/office/drawing/2014/main" id="{90D4F0C5-E46D-7040-902B-54FDDF19B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4" y="814967"/>
              <a:ext cx="8862122" cy="5317273"/>
            </a:xfrm>
            <a:prstGeom prst="rect">
              <a:avLst/>
            </a:prstGeom>
          </p:spPr>
        </p:pic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A726376F-E993-B846-AB0C-3565BF604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15" t="57970" r="31729" b="34665"/>
            <a:stretch/>
          </p:blipFill>
          <p:spPr>
            <a:xfrm>
              <a:off x="843148" y="5441949"/>
              <a:ext cx="8015232" cy="1218187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360BD56-4A1B-4545-AC85-A850ED653308}"/>
              </a:ext>
            </a:extLst>
          </p:cNvPr>
          <p:cNvSpPr/>
          <p:nvPr/>
        </p:nvSpPr>
        <p:spPr>
          <a:xfrm>
            <a:off x="1478273" y="1104405"/>
            <a:ext cx="7018956" cy="3995419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80691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A2F272-2E12-414C-8DAA-F4DC55828C24}"/>
              </a:ext>
            </a:extLst>
          </p:cNvPr>
          <p:cNvSpPr/>
          <p:nvPr/>
        </p:nvSpPr>
        <p:spPr>
          <a:xfrm>
            <a:off x="843148" y="1104405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63F52F-870F-1F40-9337-0FC0DFA4B06B}"/>
              </a:ext>
            </a:extLst>
          </p:cNvPr>
          <p:cNvSpPr/>
          <p:nvPr/>
        </p:nvSpPr>
        <p:spPr>
          <a:xfrm>
            <a:off x="7776626" y="1932534"/>
            <a:ext cx="57246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D922D2-1244-EB47-9561-671E5F190C45}"/>
              </a:ext>
            </a:extLst>
          </p:cNvPr>
          <p:cNvSpPr/>
          <p:nvPr/>
        </p:nvSpPr>
        <p:spPr>
          <a:xfrm>
            <a:off x="8032760" y="1932534"/>
            <a:ext cx="45719" cy="280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0C3721-4443-4D4C-BD07-26D9E7AE00B9}"/>
              </a:ext>
            </a:extLst>
          </p:cNvPr>
          <p:cNvSpPr/>
          <p:nvPr/>
        </p:nvSpPr>
        <p:spPr>
          <a:xfrm>
            <a:off x="7737815" y="1917550"/>
            <a:ext cx="39483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EF6A3-CCD3-EE4F-AFF7-26A0DCA7B3BC}"/>
              </a:ext>
            </a:extLst>
          </p:cNvPr>
          <p:cNvSpPr/>
          <p:nvPr/>
        </p:nvSpPr>
        <p:spPr>
          <a:xfrm>
            <a:off x="7776626" y="4687646"/>
            <a:ext cx="301853" cy="6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69FE5-F520-114B-B6AB-C246A62B3E1A}"/>
              </a:ext>
            </a:extLst>
          </p:cNvPr>
          <p:cNvSpPr/>
          <p:nvPr/>
        </p:nvSpPr>
        <p:spPr>
          <a:xfrm>
            <a:off x="8032760" y="4202270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4BC5-128F-4749-9049-4710A7234546}"/>
              </a:ext>
            </a:extLst>
          </p:cNvPr>
          <p:cNvSpPr/>
          <p:nvPr/>
        </p:nvSpPr>
        <p:spPr>
          <a:xfrm>
            <a:off x="8396553" y="4221159"/>
            <a:ext cx="3524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03D1DB-32A2-D342-A058-8E237317A849}"/>
              </a:ext>
            </a:extLst>
          </p:cNvPr>
          <p:cNvGrpSpPr/>
          <p:nvPr/>
        </p:nvGrpSpPr>
        <p:grpSpPr>
          <a:xfrm>
            <a:off x="325676" y="829341"/>
            <a:ext cx="8423292" cy="5555731"/>
            <a:chOff x="7434" y="814967"/>
            <a:chExt cx="8862122" cy="5845169"/>
          </a:xfrm>
        </p:grpSpPr>
        <p:pic>
          <p:nvPicPr>
            <p:cNvPr id="11" name="Picture 10" descr="A picture containing door&#10;&#10;Description automatically generated">
              <a:extLst>
                <a:ext uri="{FF2B5EF4-FFF2-40B4-BE49-F238E27FC236}">
                  <a16:creationId xmlns:a16="http://schemas.microsoft.com/office/drawing/2014/main" id="{90D4F0C5-E46D-7040-902B-54FDDF19B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4" y="814967"/>
              <a:ext cx="8862122" cy="5317273"/>
            </a:xfrm>
            <a:prstGeom prst="rect">
              <a:avLst/>
            </a:prstGeom>
          </p:spPr>
        </p:pic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A726376F-E993-B846-AB0C-3565BF604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15" t="57970" r="31729" b="34665"/>
            <a:stretch/>
          </p:blipFill>
          <p:spPr>
            <a:xfrm>
              <a:off x="843148" y="5441949"/>
              <a:ext cx="8015232" cy="1218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1134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DEBF673-995E-F44E-A153-BD5394C16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27" t="28795" r="512" b="34665"/>
          <a:stretch/>
        </p:blipFill>
        <p:spPr>
          <a:xfrm>
            <a:off x="63099" y="468351"/>
            <a:ext cx="9027793" cy="4027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A2F272-2E12-414C-8DAA-F4DC55828C24}"/>
              </a:ext>
            </a:extLst>
          </p:cNvPr>
          <p:cNvSpPr/>
          <p:nvPr/>
        </p:nvSpPr>
        <p:spPr>
          <a:xfrm>
            <a:off x="63099" y="468351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22C86-9B41-5849-88BC-2E1B750FF8DD}"/>
              </a:ext>
            </a:extLst>
          </p:cNvPr>
          <p:cNvSpPr/>
          <p:nvPr/>
        </p:nvSpPr>
        <p:spPr>
          <a:xfrm>
            <a:off x="6237158" y="468351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E9DDA7-F2F0-8B45-9673-1BE6840FC525}"/>
              </a:ext>
            </a:extLst>
          </p:cNvPr>
          <p:cNvGrpSpPr/>
          <p:nvPr/>
        </p:nvGrpSpPr>
        <p:grpSpPr>
          <a:xfrm>
            <a:off x="132388" y="764280"/>
            <a:ext cx="6260978" cy="4129539"/>
            <a:chOff x="7434" y="814967"/>
            <a:chExt cx="8862122" cy="5845169"/>
          </a:xfrm>
        </p:grpSpPr>
        <p:pic>
          <p:nvPicPr>
            <p:cNvPr id="8" name="Picture 7" descr="A picture containing door&#10;&#10;Description automatically generated">
              <a:extLst>
                <a:ext uri="{FF2B5EF4-FFF2-40B4-BE49-F238E27FC236}">
                  <a16:creationId xmlns:a16="http://schemas.microsoft.com/office/drawing/2014/main" id="{4DD648DE-3811-0347-B472-1D83E07A9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4" y="814967"/>
              <a:ext cx="8862122" cy="5317273"/>
            </a:xfrm>
            <a:prstGeom prst="rect">
              <a:avLst/>
            </a:prstGeom>
          </p:spPr>
        </p:pic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DED96BF8-D2F9-7C42-BC75-7D78CADA3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15" t="57970" r="31729" b="34665"/>
            <a:stretch/>
          </p:blipFill>
          <p:spPr>
            <a:xfrm>
              <a:off x="843148" y="5441949"/>
              <a:ext cx="8015232" cy="1218187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764F72-C5B6-6E4C-9A98-692C16FED6DB}"/>
              </a:ext>
            </a:extLst>
          </p:cNvPr>
          <p:cNvSpPr/>
          <p:nvPr/>
        </p:nvSpPr>
        <p:spPr>
          <a:xfrm>
            <a:off x="5820937" y="1063083"/>
            <a:ext cx="230458" cy="21410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5904CE-507E-EB40-8B0E-F7258593BE83}"/>
              </a:ext>
            </a:extLst>
          </p:cNvPr>
          <p:cNvCxnSpPr/>
          <p:nvPr/>
        </p:nvCxnSpPr>
        <p:spPr>
          <a:xfrm>
            <a:off x="6051395" y="3055434"/>
            <a:ext cx="51295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466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DEBF673-995E-F44E-A153-BD5394C16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27" t="28795" r="512" b="34665"/>
          <a:stretch/>
        </p:blipFill>
        <p:spPr>
          <a:xfrm>
            <a:off x="63099" y="468351"/>
            <a:ext cx="9027793" cy="4027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A2F272-2E12-414C-8DAA-F4DC55828C24}"/>
              </a:ext>
            </a:extLst>
          </p:cNvPr>
          <p:cNvSpPr/>
          <p:nvPr/>
        </p:nvSpPr>
        <p:spPr>
          <a:xfrm>
            <a:off x="63099" y="468351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22C86-9B41-5849-88BC-2E1B750FF8DD}"/>
              </a:ext>
            </a:extLst>
          </p:cNvPr>
          <p:cNvSpPr/>
          <p:nvPr/>
        </p:nvSpPr>
        <p:spPr>
          <a:xfrm>
            <a:off x="6237158" y="468351"/>
            <a:ext cx="522514" cy="380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E9DDA7-F2F0-8B45-9673-1BE6840FC525}"/>
              </a:ext>
            </a:extLst>
          </p:cNvPr>
          <p:cNvGrpSpPr/>
          <p:nvPr/>
        </p:nvGrpSpPr>
        <p:grpSpPr>
          <a:xfrm>
            <a:off x="132388" y="764280"/>
            <a:ext cx="6260978" cy="4129539"/>
            <a:chOff x="7434" y="814967"/>
            <a:chExt cx="8862122" cy="5845169"/>
          </a:xfrm>
        </p:grpSpPr>
        <p:pic>
          <p:nvPicPr>
            <p:cNvPr id="8" name="Picture 7" descr="A picture containing door&#10;&#10;Description automatically generated">
              <a:extLst>
                <a:ext uri="{FF2B5EF4-FFF2-40B4-BE49-F238E27FC236}">
                  <a16:creationId xmlns:a16="http://schemas.microsoft.com/office/drawing/2014/main" id="{4DD648DE-3811-0347-B472-1D83E07A9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4" y="814967"/>
              <a:ext cx="8862122" cy="5317273"/>
            </a:xfrm>
            <a:prstGeom prst="rect">
              <a:avLst/>
            </a:prstGeom>
          </p:spPr>
        </p:pic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DED96BF8-D2F9-7C42-BC75-7D78CADA3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15" t="57970" r="31729" b="34665"/>
            <a:stretch/>
          </p:blipFill>
          <p:spPr>
            <a:xfrm>
              <a:off x="843148" y="5441949"/>
              <a:ext cx="8015232" cy="1218187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764F72-C5B6-6E4C-9A98-692C16FED6DB}"/>
              </a:ext>
            </a:extLst>
          </p:cNvPr>
          <p:cNvSpPr/>
          <p:nvPr/>
        </p:nvSpPr>
        <p:spPr>
          <a:xfrm>
            <a:off x="5820937" y="1063083"/>
            <a:ext cx="230458" cy="21410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5904CE-507E-EB40-8B0E-F7258593BE83}"/>
              </a:ext>
            </a:extLst>
          </p:cNvPr>
          <p:cNvCxnSpPr/>
          <p:nvPr/>
        </p:nvCxnSpPr>
        <p:spPr>
          <a:xfrm>
            <a:off x="6051395" y="3055434"/>
            <a:ext cx="51295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478E982-6A62-9B43-AE38-E203171E0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7" t="69651" r="66873" b="4249"/>
          <a:stretch/>
        </p:blipFill>
        <p:spPr>
          <a:xfrm>
            <a:off x="6344215" y="3977271"/>
            <a:ext cx="2736685" cy="275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2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BC54C-735E-0E4F-94C2-E83D78FE2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E7E9C-6342-E746-8613-7F50FCB67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MELD provides a framework to quantify the effect of an experiment on a per-cell basis</a:t>
            </a:r>
          </a:p>
          <a:p>
            <a:endParaRPr lang="en-US" dirty="0"/>
          </a:p>
          <a:p>
            <a:r>
              <a:rPr lang="en-US" dirty="0"/>
              <a:t>Vertex Frequency Clustering groups cells by cell state and the effect of the perturbation</a:t>
            </a:r>
          </a:p>
          <a:p>
            <a:endParaRPr lang="en-US" dirty="0"/>
          </a:p>
          <a:p>
            <a:r>
              <a:rPr lang="en-US" dirty="0"/>
              <a:t>We can apply this method to arbitrary graphs, simulated single cell data, and real experimental data</a:t>
            </a:r>
          </a:p>
        </p:txBody>
      </p:sp>
    </p:spTree>
    <p:extLst>
      <p:ext uri="{BB962C8B-B14F-4D97-AF65-F5344CB8AC3E}">
        <p14:creationId xmlns:p14="http://schemas.microsoft.com/office/powerpoint/2010/main" val="1569095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E5F635-0256-0540-8F7F-10B6E360B530}"/>
              </a:ext>
            </a:extLst>
          </p:cNvPr>
          <p:cNvSpPr txBox="1"/>
          <p:nvPr/>
        </p:nvSpPr>
        <p:spPr>
          <a:xfrm>
            <a:off x="2410015" y="4841635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github.com</a:t>
            </a:r>
            <a:r>
              <a:rPr lang="en-US" sz="2400" dirty="0">
                <a:latin typeface="Myriad Pro" panose="020B0503030403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KrishnaswamyLab</a:t>
            </a:r>
            <a:r>
              <a:rPr lang="en-US" sz="2400" dirty="0">
                <a:latin typeface="Myriad Pro" panose="020B0503030403020204" pitchFamily="34" charset="0"/>
                <a:cs typeface="Arial" panose="020B0604020202020204" pitchFamily="34" charset="0"/>
              </a:rPr>
              <a:t>/MELD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D69C39-4B1F-E647-BB52-CFEAC9C782BE}"/>
              </a:ext>
            </a:extLst>
          </p:cNvPr>
          <p:cNvGrpSpPr/>
          <p:nvPr/>
        </p:nvGrpSpPr>
        <p:grpSpPr>
          <a:xfrm>
            <a:off x="3255234" y="5375218"/>
            <a:ext cx="2572869" cy="615220"/>
            <a:chOff x="1793295" y="5251930"/>
            <a:chExt cx="2572869" cy="6152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A3C95F-51EE-C144-9D52-9B22F5FC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3295" y="5251930"/>
              <a:ext cx="615220" cy="6152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3CEC3F-9AB1-3F4E-A4ED-3B884E470BC2}"/>
                </a:ext>
              </a:extLst>
            </p:cNvPr>
            <p:cNvSpPr/>
            <p:nvPr/>
          </p:nvSpPr>
          <p:spPr>
            <a:xfrm>
              <a:off x="2334839" y="5294984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Myriad Pro" panose="020B0503030403020204" pitchFamily="34" charset="0"/>
                  <a:cs typeface="Arial" panose="020B0604020202020204" pitchFamily="34" charset="0"/>
                </a:rPr>
                <a:t>@</a:t>
              </a:r>
              <a:r>
                <a:rPr lang="en-US" sz="2400" dirty="0" err="1">
                  <a:latin typeface="Myriad Pro" panose="020B0503030403020204" pitchFamily="34" charset="0"/>
                  <a:cs typeface="Arial" panose="020B0604020202020204" pitchFamily="34" charset="0"/>
                </a:rPr>
                <a:t>dbburkhardt</a:t>
              </a:r>
              <a:endParaRPr lang="en-US" sz="2400" dirty="0">
                <a:latin typeface="Myriad Pro" panose="020B0503030403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139207-06EE-BC4D-8A06-87FADE5FCEB0}"/>
              </a:ext>
            </a:extLst>
          </p:cNvPr>
          <p:cNvSpPr txBox="1"/>
          <p:nvPr/>
        </p:nvSpPr>
        <p:spPr>
          <a:xfrm>
            <a:off x="407019" y="1582798"/>
            <a:ext cx="83299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Myriad Pro" panose="020B0503030403020204" pitchFamily="34" charset="0"/>
              </a:rPr>
              <a:t>MELD quantifies the effects of experimental perturbations in single cell datasets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BF5871-DAC0-7B49-A5E0-C0AF9A894185}"/>
              </a:ext>
            </a:extLst>
          </p:cNvPr>
          <p:cNvSpPr/>
          <p:nvPr/>
        </p:nvSpPr>
        <p:spPr>
          <a:xfrm>
            <a:off x="3341522" y="4248522"/>
            <a:ext cx="28857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bit.ly</a:t>
            </a:r>
            <a:r>
              <a:rPr lang="en-US" sz="2400" dirty="0">
                <a:latin typeface="Myriad Pro" panose="020B0503030403020204" pitchFamily="34" charset="0"/>
                <a:cs typeface="Arial" panose="020B0604020202020204" pitchFamily="34" charset="0"/>
              </a:rPr>
              <a:t>/</a:t>
            </a:r>
            <a:r>
              <a:rPr lang="en-US" sz="2400" dirty="0" err="1">
                <a:latin typeface="Myriad Pro" panose="020B0503030403020204" pitchFamily="34" charset="0"/>
                <a:cs typeface="Arial" panose="020B0604020202020204" pitchFamily="34" charset="0"/>
              </a:rPr>
              <a:t>quantsinglecell</a:t>
            </a:r>
            <a:endParaRPr lang="en-US" sz="2400" dirty="0">
              <a:latin typeface="Myriad Pro" panose="020B0503030403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7B29D3-68F7-4A41-8E11-001CBC68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205" y="4873836"/>
            <a:ext cx="397262" cy="3972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732DDA-65B4-284D-86B0-E632677E1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305" b="33489"/>
          <a:stretch/>
        </p:blipFill>
        <p:spPr>
          <a:xfrm>
            <a:off x="2497861" y="4376326"/>
            <a:ext cx="757373" cy="20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84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46F0-7FD1-DE46-83FA-D2C05248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9794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Measuring the difference between two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34B8A-2573-F043-A23C-0BBC2A44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4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AB1A6C-315F-9841-9EC3-C011461BF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063" y="1716208"/>
            <a:ext cx="3773531" cy="2122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55AD7-D80E-714F-B135-26834D506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8" y="1564134"/>
            <a:ext cx="3801032" cy="292903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DCDA43-44C8-3D41-B6D2-DF4A05BF894B}"/>
              </a:ext>
            </a:extLst>
          </p:cNvPr>
          <p:cNvCxnSpPr>
            <a:cxnSpLocks/>
          </p:cNvCxnSpPr>
          <p:nvPr/>
        </p:nvCxnSpPr>
        <p:spPr>
          <a:xfrm>
            <a:off x="4218159" y="2961516"/>
            <a:ext cx="3538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79554A3-F0D3-834B-9335-32EC55D6BD41}"/>
              </a:ext>
            </a:extLst>
          </p:cNvPr>
          <p:cNvSpPr/>
          <p:nvPr/>
        </p:nvSpPr>
        <p:spPr>
          <a:xfrm>
            <a:off x="0" y="6334780"/>
            <a:ext cx="4412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err="1"/>
              <a:t>Datlinger</a:t>
            </a:r>
            <a:r>
              <a:rPr lang="en-US" sz="1400" dirty="0"/>
              <a:t>, P. </a:t>
            </a:r>
            <a:r>
              <a:rPr lang="en-US" sz="1400" i="1" dirty="0"/>
              <a:t>et al.</a:t>
            </a:r>
            <a:r>
              <a:rPr lang="en-US" sz="1400" dirty="0"/>
              <a:t> Pooled CRISPR screening with single-cell transcriptome readout. </a:t>
            </a:r>
            <a:r>
              <a:rPr lang="en-US" sz="1400" i="1" dirty="0"/>
              <a:t>Nature Methods</a:t>
            </a:r>
            <a:r>
              <a:rPr lang="en-US" sz="1400" dirty="0"/>
              <a:t> (2017).</a:t>
            </a:r>
            <a:endParaRPr lang="en-US" sz="1400" dirty="0"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17B172-1D64-A94A-8B02-BB8F5DBA57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8942" y="2141344"/>
            <a:ext cx="306708" cy="31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9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74"/>
    </mc:Choice>
    <mc:Fallback xmlns="">
      <p:transition spd="slow" advTm="3937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9CD52EB-9FA4-E14D-9C13-3C4A9A631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598" y="1604567"/>
            <a:ext cx="5227227" cy="34848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34B8A-2573-F043-A23C-0BBC2A44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231265"/>
            <a:ext cx="2057400" cy="365125"/>
          </a:xfrm>
        </p:spPr>
        <p:txBody>
          <a:bodyPr/>
          <a:lstStyle/>
          <a:p>
            <a:fld id="{64FB4612-8F56-C746-B2D5-D27D39041C7D}" type="slidenum">
              <a:rPr lang="en-US" smtClean="0"/>
              <a:t>5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AB1A6C-315F-9841-9EC3-C011461BF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99" y="3357873"/>
            <a:ext cx="2761699" cy="1553456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F52063-16D0-0B42-85BD-FBE1E119DACE}"/>
              </a:ext>
            </a:extLst>
          </p:cNvPr>
          <p:cNvCxnSpPr>
            <a:cxnSpLocks/>
          </p:cNvCxnSpPr>
          <p:nvPr/>
        </p:nvCxnSpPr>
        <p:spPr>
          <a:xfrm>
            <a:off x="3271438" y="3575728"/>
            <a:ext cx="4234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4155AD7-D80E-714F-B135-26834D506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04" y="667288"/>
            <a:ext cx="2927251" cy="225570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DCDA43-44C8-3D41-B6D2-DF4A05BF894B}"/>
              </a:ext>
            </a:extLst>
          </p:cNvPr>
          <p:cNvCxnSpPr>
            <a:cxnSpLocks/>
          </p:cNvCxnSpPr>
          <p:nvPr/>
        </p:nvCxnSpPr>
        <p:spPr>
          <a:xfrm>
            <a:off x="1785649" y="2990181"/>
            <a:ext cx="0" cy="2643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13F3EB1-A36A-1E44-AC90-B0F5F695A3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1549" y="6231265"/>
            <a:ext cx="3655272" cy="3657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9554A3-F0D3-834B-9335-32EC55D6BD41}"/>
              </a:ext>
            </a:extLst>
          </p:cNvPr>
          <p:cNvSpPr/>
          <p:nvPr/>
        </p:nvSpPr>
        <p:spPr>
          <a:xfrm>
            <a:off x="0" y="6334780"/>
            <a:ext cx="4412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err="1"/>
              <a:t>Datlinger</a:t>
            </a:r>
            <a:r>
              <a:rPr lang="en-US" sz="1400" dirty="0"/>
              <a:t>, P. </a:t>
            </a:r>
            <a:r>
              <a:rPr lang="en-US" sz="1400" i="1" dirty="0"/>
              <a:t>et al.</a:t>
            </a:r>
            <a:r>
              <a:rPr lang="en-US" sz="1400" dirty="0"/>
              <a:t> CRISPR screening with single-cell transcriptome readout. </a:t>
            </a:r>
            <a:r>
              <a:rPr lang="en-US" sz="1400" i="1" dirty="0"/>
              <a:t>Nature Methods</a:t>
            </a:r>
            <a:r>
              <a:rPr lang="en-US" sz="1400" dirty="0"/>
              <a:t> (2017).</a:t>
            </a:r>
            <a:endParaRPr lang="en-US" sz="1400" dirty="0">
              <a:effectLst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792FEE-3235-5E4A-BEE2-1FFC63CEEB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8000" y="1137309"/>
            <a:ext cx="287648" cy="2939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846DE2-D38A-8E40-BC3E-69B640B63BD3}"/>
              </a:ext>
            </a:extLst>
          </p:cNvPr>
          <p:cNvSpPr txBox="1"/>
          <p:nvPr/>
        </p:nvSpPr>
        <p:spPr>
          <a:xfrm rot="16200000">
            <a:off x="3216596" y="361373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AC2DB5-865D-3846-BE08-991710DAB08D}"/>
              </a:ext>
            </a:extLst>
          </p:cNvPr>
          <p:cNvSpPr txBox="1"/>
          <p:nvPr/>
        </p:nvSpPr>
        <p:spPr>
          <a:xfrm>
            <a:off x="4064264" y="486528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Naive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20C799-0C66-1B47-A55B-B4DFDF6C55CB}"/>
              </a:ext>
            </a:extLst>
          </p:cNvPr>
          <p:cNvSpPr txBox="1"/>
          <p:nvPr/>
        </p:nvSpPr>
        <p:spPr>
          <a:xfrm>
            <a:off x="4890670" y="48652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Stim.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79A6D7-24F4-A749-97A3-5096AB11497B}"/>
              </a:ext>
            </a:extLst>
          </p:cNvPr>
          <p:cNvSpPr txBox="1"/>
          <p:nvPr/>
        </p:nvSpPr>
        <p:spPr>
          <a:xfrm>
            <a:off x="5776683" y="486528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Naive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D5E0C-1F31-A54E-AEBF-FDE05945D477}"/>
              </a:ext>
            </a:extLst>
          </p:cNvPr>
          <p:cNvSpPr txBox="1"/>
          <p:nvPr/>
        </p:nvSpPr>
        <p:spPr>
          <a:xfrm>
            <a:off x="6603089" y="48652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Stim.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4CAFC1-7BAA-5D4B-98BD-AC324AD32A7A}"/>
              </a:ext>
            </a:extLst>
          </p:cNvPr>
          <p:cNvSpPr txBox="1"/>
          <p:nvPr/>
        </p:nvSpPr>
        <p:spPr>
          <a:xfrm>
            <a:off x="7428775" y="486528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Naive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139A67-B287-E84F-9140-E578080F2CD5}"/>
              </a:ext>
            </a:extLst>
          </p:cNvPr>
          <p:cNvSpPr txBox="1"/>
          <p:nvPr/>
        </p:nvSpPr>
        <p:spPr>
          <a:xfrm>
            <a:off x="8255181" y="48652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Stim.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C57FB9-3476-BB4B-A0F2-64300318BDE8}"/>
              </a:ext>
            </a:extLst>
          </p:cNvPr>
          <p:cNvCxnSpPr/>
          <p:nvPr/>
        </p:nvCxnSpPr>
        <p:spPr>
          <a:xfrm flipV="1">
            <a:off x="3901571" y="2713136"/>
            <a:ext cx="0" cy="438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3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11"/>
    </mc:Choice>
    <mc:Fallback xmlns="">
      <p:transition spd="slow" advTm="1731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9290430-99A1-CB46-B046-31DF0E741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6460" y="1822226"/>
            <a:ext cx="4618593" cy="41468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E346F0-7FD1-DE46-83FA-D2C05248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measure the effect of TCR stimulation on T cell activation?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34B8A-2573-F043-A23C-0BBC2A44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231265"/>
            <a:ext cx="2057400" cy="365125"/>
          </a:xfrm>
        </p:spPr>
        <p:txBody>
          <a:bodyPr/>
          <a:lstStyle/>
          <a:p>
            <a:fld id="{64FB4612-8F56-C746-B2D5-D27D39041C7D}" type="slidenum">
              <a:rPr lang="en-US" smtClean="0"/>
              <a:t>6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AB1A6C-315F-9841-9EC3-C011461BF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99" y="3696920"/>
            <a:ext cx="2761699" cy="155345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F52063-16D0-0B42-85BD-FBE1E119DACE}"/>
              </a:ext>
            </a:extLst>
          </p:cNvPr>
          <p:cNvCxnSpPr>
            <a:cxnSpLocks/>
          </p:cNvCxnSpPr>
          <p:nvPr/>
        </p:nvCxnSpPr>
        <p:spPr>
          <a:xfrm>
            <a:off x="3322966" y="4286250"/>
            <a:ext cx="4234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4155AD7-D80E-714F-B135-26834D506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56" y="1598340"/>
            <a:ext cx="2158999" cy="16637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DCDA43-44C8-3D41-B6D2-DF4A05BF894B}"/>
              </a:ext>
            </a:extLst>
          </p:cNvPr>
          <p:cNvCxnSpPr>
            <a:cxnSpLocks/>
          </p:cNvCxnSpPr>
          <p:nvPr/>
        </p:nvCxnSpPr>
        <p:spPr>
          <a:xfrm>
            <a:off x="1785649" y="3329228"/>
            <a:ext cx="0" cy="2643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13F3EB1-A36A-1E44-AC90-B0F5F695A3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807" y="5969028"/>
            <a:ext cx="3655272" cy="3657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9554A3-F0D3-834B-9335-32EC55D6BD41}"/>
              </a:ext>
            </a:extLst>
          </p:cNvPr>
          <p:cNvSpPr/>
          <p:nvPr/>
        </p:nvSpPr>
        <p:spPr>
          <a:xfrm>
            <a:off x="0" y="6334780"/>
            <a:ext cx="4412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err="1"/>
              <a:t>Datlinger</a:t>
            </a:r>
            <a:r>
              <a:rPr lang="en-US" sz="1400" dirty="0"/>
              <a:t>, P. </a:t>
            </a:r>
            <a:r>
              <a:rPr lang="en-US" sz="1400" i="1" dirty="0"/>
              <a:t>et al.</a:t>
            </a:r>
            <a:r>
              <a:rPr lang="en-US" sz="1400" dirty="0"/>
              <a:t> Pooled CRISPR screening with single-cell transcriptome readout. </a:t>
            </a:r>
            <a:r>
              <a:rPr lang="en-US" sz="1400" i="1" dirty="0"/>
              <a:t>Nature Methods</a:t>
            </a:r>
            <a:r>
              <a:rPr lang="en-US" sz="1400" dirty="0"/>
              <a:t> (2017).</a:t>
            </a:r>
            <a:endParaRPr lang="en-US" sz="1400" dirty="0">
              <a:effectLst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28FAD4-E67A-B948-8CEE-BE2B26BBBD0A}"/>
              </a:ext>
            </a:extLst>
          </p:cNvPr>
          <p:cNvGrpSpPr/>
          <p:nvPr/>
        </p:nvGrpSpPr>
        <p:grpSpPr>
          <a:xfrm>
            <a:off x="5873078" y="5608933"/>
            <a:ext cx="965622" cy="400110"/>
            <a:chOff x="6420074" y="6421140"/>
            <a:chExt cx="965622" cy="4001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32E651-BF78-164A-917D-3017B8FB9E22}"/>
                </a:ext>
              </a:extLst>
            </p:cNvPr>
            <p:cNvSpPr/>
            <p:nvPr/>
          </p:nvSpPr>
          <p:spPr>
            <a:xfrm>
              <a:off x="6420074" y="6421140"/>
              <a:ext cx="633507" cy="2361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650A9-5611-214D-B557-0B1F7E7671E1}"/>
                </a:ext>
              </a:extLst>
            </p:cNvPr>
            <p:cNvSpPr txBox="1"/>
            <p:nvPr/>
          </p:nvSpPr>
          <p:spPr>
            <a:xfrm>
              <a:off x="6457950" y="6421140"/>
              <a:ext cx="927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PC1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1D59129-9631-984D-8720-6BE445EC72ED}"/>
              </a:ext>
            </a:extLst>
          </p:cNvPr>
          <p:cNvGrpSpPr/>
          <p:nvPr/>
        </p:nvGrpSpPr>
        <p:grpSpPr>
          <a:xfrm>
            <a:off x="4003513" y="3028950"/>
            <a:ext cx="400110" cy="864882"/>
            <a:chOff x="4082521" y="4360530"/>
            <a:chExt cx="400110" cy="8648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793F55-9A37-1A4E-87A7-72AEE8C2D56A}"/>
                </a:ext>
              </a:extLst>
            </p:cNvPr>
            <p:cNvSpPr/>
            <p:nvPr/>
          </p:nvSpPr>
          <p:spPr>
            <a:xfrm rot="16200000">
              <a:off x="3965821" y="4790569"/>
              <a:ext cx="633507" cy="2361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17F0B9-1B6D-294C-9F03-9C1872E62849}"/>
                </a:ext>
              </a:extLst>
            </p:cNvPr>
            <p:cNvSpPr txBox="1"/>
            <p:nvPr/>
          </p:nvSpPr>
          <p:spPr>
            <a:xfrm rot="16200000">
              <a:off x="3850135" y="4592916"/>
              <a:ext cx="8648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PC2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E792FEE-3235-5E4A-BEE2-1FFC63CEEB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9944" y="1881364"/>
            <a:ext cx="212155" cy="21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11"/>
    </mc:Choice>
    <mc:Fallback xmlns="">
      <p:transition spd="slow" advTm="1731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9290430-99A1-CB46-B046-31DF0E741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6460" y="1822226"/>
            <a:ext cx="4618593" cy="41468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E346F0-7FD1-DE46-83FA-D2C05248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measure the effect of TCR stimulation on T cell activation?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34B8A-2573-F043-A23C-0BBC2A44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231265"/>
            <a:ext cx="2057400" cy="365125"/>
          </a:xfrm>
        </p:spPr>
        <p:txBody>
          <a:bodyPr/>
          <a:lstStyle/>
          <a:p>
            <a:fld id="{64FB4612-8F56-C746-B2D5-D27D39041C7D}" type="slidenum">
              <a:rPr lang="en-US" smtClean="0"/>
              <a:t>7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AB1A6C-315F-9841-9EC3-C011461BF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99" y="3696920"/>
            <a:ext cx="2761699" cy="155345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F52063-16D0-0B42-85BD-FBE1E119DACE}"/>
              </a:ext>
            </a:extLst>
          </p:cNvPr>
          <p:cNvCxnSpPr>
            <a:cxnSpLocks/>
          </p:cNvCxnSpPr>
          <p:nvPr/>
        </p:nvCxnSpPr>
        <p:spPr>
          <a:xfrm>
            <a:off x="3322966" y="4286250"/>
            <a:ext cx="4234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4155AD7-D80E-714F-B135-26834D506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56" y="1598340"/>
            <a:ext cx="2158999" cy="16637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DCDA43-44C8-3D41-B6D2-DF4A05BF894B}"/>
              </a:ext>
            </a:extLst>
          </p:cNvPr>
          <p:cNvCxnSpPr>
            <a:cxnSpLocks/>
          </p:cNvCxnSpPr>
          <p:nvPr/>
        </p:nvCxnSpPr>
        <p:spPr>
          <a:xfrm>
            <a:off x="1785649" y="3329228"/>
            <a:ext cx="0" cy="2643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13F3EB1-A36A-1E44-AC90-B0F5F695A3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807" y="5969028"/>
            <a:ext cx="3655272" cy="3657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9554A3-F0D3-834B-9335-32EC55D6BD41}"/>
              </a:ext>
            </a:extLst>
          </p:cNvPr>
          <p:cNvSpPr/>
          <p:nvPr/>
        </p:nvSpPr>
        <p:spPr>
          <a:xfrm>
            <a:off x="0" y="6334780"/>
            <a:ext cx="4412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err="1"/>
              <a:t>Datlinger</a:t>
            </a:r>
            <a:r>
              <a:rPr lang="en-US" sz="1400" dirty="0"/>
              <a:t>, P. </a:t>
            </a:r>
            <a:r>
              <a:rPr lang="en-US" sz="1400" i="1" dirty="0"/>
              <a:t>et al.</a:t>
            </a:r>
            <a:r>
              <a:rPr lang="en-US" sz="1400" dirty="0"/>
              <a:t> Pooled CRISPR screening with single-cell transcriptome readout. </a:t>
            </a:r>
            <a:r>
              <a:rPr lang="en-US" sz="1400" i="1" dirty="0"/>
              <a:t>Nature Methods</a:t>
            </a:r>
            <a:r>
              <a:rPr lang="en-US" sz="1400" dirty="0"/>
              <a:t> (2017).</a:t>
            </a:r>
            <a:endParaRPr lang="en-US" sz="1400" dirty="0">
              <a:effectLst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28FAD4-E67A-B948-8CEE-BE2B26BBBD0A}"/>
              </a:ext>
            </a:extLst>
          </p:cNvPr>
          <p:cNvGrpSpPr/>
          <p:nvPr/>
        </p:nvGrpSpPr>
        <p:grpSpPr>
          <a:xfrm>
            <a:off x="5873078" y="5608933"/>
            <a:ext cx="965622" cy="400110"/>
            <a:chOff x="6420074" y="6421140"/>
            <a:chExt cx="965622" cy="4001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32E651-BF78-164A-917D-3017B8FB9E22}"/>
                </a:ext>
              </a:extLst>
            </p:cNvPr>
            <p:cNvSpPr/>
            <p:nvPr/>
          </p:nvSpPr>
          <p:spPr>
            <a:xfrm>
              <a:off x="6420074" y="6421140"/>
              <a:ext cx="633507" cy="2361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0650A9-5611-214D-B557-0B1F7E7671E1}"/>
                </a:ext>
              </a:extLst>
            </p:cNvPr>
            <p:cNvSpPr txBox="1"/>
            <p:nvPr/>
          </p:nvSpPr>
          <p:spPr>
            <a:xfrm>
              <a:off x="6457950" y="6421140"/>
              <a:ext cx="927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PC1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1D59129-9631-984D-8720-6BE445EC72ED}"/>
              </a:ext>
            </a:extLst>
          </p:cNvPr>
          <p:cNvGrpSpPr/>
          <p:nvPr/>
        </p:nvGrpSpPr>
        <p:grpSpPr>
          <a:xfrm>
            <a:off x="4003513" y="3028950"/>
            <a:ext cx="400110" cy="864882"/>
            <a:chOff x="4082521" y="4360530"/>
            <a:chExt cx="400110" cy="8648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793F55-9A37-1A4E-87A7-72AEE8C2D56A}"/>
                </a:ext>
              </a:extLst>
            </p:cNvPr>
            <p:cNvSpPr/>
            <p:nvPr/>
          </p:nvSpPr>
          <p:spPr>
            <a:xfrm rot="16200000">
              <a:off x="3965821" y="4790569"/>
              <a:ext cx="633507" cy="2361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17F0B9-1B6D-294C-9F03-9C1872E62849}"/>
                </a:ext>
              </a:extLst>
            </p:cNvPr>
            <p:cNvSpPr txBox="1"/>
            <p:nvPr/>
          </p:nvSpPr>
          <p:spPr>
            <a:xfrm rot="16200000">
              <a:off x="3850135" y="4592916"/>
              <a:ext cx="8648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PC2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E792FEE-3235-5E4A-BEE2-1FFC63CEEB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9944" y="1881364"/>
            <a:ext cx="212155" cy="2168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6294AD-29E8-BE49-98EA-DCD7EF59CBEB}"/>
              </a:ext>
            </a:extLst>
          </p:cNvPr>
          <p:cNvSpPr txBox="1"/>
          <p:nvPr/>
        </p:nvSpPr>
        <p:spPr>
          <a:xfrm>
            <a:off x="1724655" y="4585823"/>
            <a:ext cx="4002182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Problem: Effect size is small relative to biological and technical noise</a:t>
            </a:r>
          </a:p>
        </p:txBody>
      </p:sp>
    </p:spTree>
    <p:extLst>
      <p:ext uri="{BB962C8B-B14F-4D97-AF65-F5344CB8AC3E}">
        <p14:creationId xmlns:p14="http://schemas.microsoft.com/office/powerpoint/2010/main" val="282975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11"/>
    </mc:Choice>
    <mc:Fallback xmlns="">
      <p:transition spd="slow" advTm="1731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A814-C489-424C-A273-5DF7F00C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52" y="387572"/>
            <a:ext cx="8237948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Goal: Quantify difference in data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F2562-4FCE-3943-A950-F5FB455BB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441787" y="1844779"/>
            <a:ext cx="7993296" cy="390563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ACCCFD-E04C-6648-8F53-35DE505DFECD}"/>
              </a:ext>
            </a:extLst>
          </p:cNvPr>
          <p:cNvCxnSpPr/>
          <p:nvPr/>
        </p:nvCxnSpPr>
        <p:spPr>
          <a:xfrm>
            <a:off x="4530902" y="4119937"/>
            <a:ext cx="5342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10ECEA5-A661-8440-B062-2B40D2E513C4}"/>
              </a:ext>
            </a:extLst>
          </p:cNvPr>
          <p:cNvSpPr txBox="1"/>
          <p:nvPr/>
        </p:nvSpPr>
        <p:spPr>
          <a:xfrm>
            <a:off x="1931541" y="2106202"/>
            <a:ext cx="1095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5E951-745C-984F-984A-A88FE6061B36}"/>
              </a:ext>
            </a:extLst>
          </p:cNvPr>
          <p:cNvSpPr txBox="1"/>
          <p:nvPr/>
        </p:nvSpPr>
        <p:spPr>
          <a:xfrm>
            <a:off x="5065158" y="2106202"/>
            <a:ext cx="2367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After perturbation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8D89F-F23D-BB4A-BE06-28EFA87E6202}"/>
              </a:ext>
            </a:extLst>
          </p:cNvPr>
          <p:cNvSpPr txBox="1"/>
          <p:nvPr/>
        </p:nvSpPr>
        <p:spPr>
          <a:xfrm rot="16362984">
            <a:off x="3469012" y="3190899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6159C7-C5F0-3043-986D-B8E2528A5A00}"/>
              </a:ext>
            </a:extLst>
          </p:cNvPr>
          <p:cNvSpPr txBox="1"/>
          <p:nvPr/>
        </p:nvSpPr>
        <p:spPr>
          <a:xfrm rot="16362984">
            <a:off x="7362482" y="3228113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3FEE9-C8FC-3C4D-8D0D-EDAB11653024}"/>
              </a:ext>
            </a:extLst>
          </p:cNvPr>
          <p:cNvSpPr txBox="1"/>
          <p:nvPr/>
        </p:nvSpPr>
        <p:spPr>
          <a:xfrm rot="18677904">
            <a:off x="2834912" y="5054772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E2B0B-8822-254B-BBF2-45CAAD2FDF3D}"/>
              </a:ext>
            </a:extLst>
          </p:cNvPr>
          <p:cNvSpPr txBox="1"/>
          <p:nvPr/>
        </p:nvSpPr>
        <p:spPr>
          <a:xfrm rot="18677904">
            <a:off x="6746571" y="5073112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</p:spTree>
    <p:extLst>
      <p:ext uri="{BB962C8B-B14F-4D97-AF65-F5344CB8AC3E}">
        <p14:creationId xmlns:p14="http://schemas.microsoft.com/office/powerpoint/2010/main" val="1901354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FF2562-4FCE-3943-A950-F5FB455BB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683"/>
          <a:stretch/>
        </p:blipFill>
        <p:spPr>
          <a:xfrm>
            <a:off x="0" y="2396375"/>
            <a:ext cx="8897422" cy="2916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ECEA5-A661-8440-B062-2B40D2E513C4}"/>
              </a:ext>
            </a:extLst>
          </p:cNvPr>
          <p:cNvSpPr txBox="1"/>
          <p:nvPr/>
        </p:nvSpPr>
        <p:spPr>
          <a:xfrm>
            <a:off x="811658" y="2321645"/>
            <a:ext cx="1095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5E951-745C-984F-984A-A88FE6061B36}"/>
              </a:ext>
            </a:extLst>
          </p:cNvPr>
          <p:cNvSpPr txBox="1"/>
          <p:nvPr/>
        </p:nvSpPr>
        <p:spPr>
          <a:xfrm>
            <a:off x="3264733" y="2321644"/>
            <a:ext cx="23679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After perturbation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AEB73-46EB-BC47-A419-CA3D6A66B33C}"/>
              </a:ext>
            </a:extLst>
          </p:cNvPr>
          <p:cNvSpPr txBox="1"/>
          <p:nvPr/>
        </p:nvSpPr>
        <p:spPr>
          <a:xfrm>
            <a:off x="6051496" y="2321643"/>
            <a:ext cx="26915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Effect of experiment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D7E6F-BD30-5E49-9F8F-4D96472F6565}"/>
              </a:ext>
            </a:extLst>
          </p:cNvPr>
          <p:cNvSpPr txBox="1"/>
          <p:nvPr/>
        </p:nvSpPr>
        <p:spPr>
          <a:xfrm rot="16362984">
            <a:off x="2133372" y="3427204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A1DDE-9317-0B4F-9308-F1D768666E67}"/>
              </a:ext>
            </a:extLst>
          </p:cNvPr>
          <p:cNvSpPr txBox="1"/>
          <p:nvPr/>
        </p:nvSpPr>
        <p:spPr>
          <a:xfrm rot="16362984">
            <a:off x="5112878" y="3427203"/>
            <a:ext cx="14460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Density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1052B-BD08-7B4C-BAFA-EA8E9ECCA76A}"/>
              </a:ext>
            </a:extLst>
          </p:cNvPr>
          <p:cNvSpPr txBox="1"/>
          <p:nvPr/>
        </p:nvSpPr>
        <p:spPr>
          <a:xfrm rot="16362984">
            <a:off x="7969096" y="3524604"/>
            <a:ext cx="1446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Density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045F0-4EA8-154F-880D-692A8C68E1D4}"/>
              </a:ext>
            </a:extLst>
          </p:cNvPr>
          <p:cNvSpPr txBox="1"/>
          <p:nvPr/>
        </p:nvSpPr>
        <p:spPr>
          <a:xfrm rot="18677904">
            <a:off x="1529022" y="4743008"/>
            <a:ext cx="144602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F6CE83-C1D4-E248-875D-2FB6D88324BD}"/>
              </a:ext>
            </a:extLst>
          </p:cNvPr>
          <p:cNvSpPr txBox="1"/>
          <p:nvPr/>
        </p:nvSpPr>
        <p:spPr>
          <a:xfrm rot="18677904">
            <a:off x="4591621" y="4738883"/>
            <a:ext cx="144602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1F991B-89CF-3145-8D99-456C1D147CFA}"/>
              </a:ext>
            </a:extLst>
          </p:cNvPr>
          <p:cNvSpPr txBox="1"/>
          <p:nvPr/>
        </p:nvSpPr>
        <p:spPr>
          <a:xfrm rot="18677904">
            <a:off x="7487959" y="4703094"/>
            <a:ext cx="144602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Cell state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557ECA3-67E1-584A-890D-05AA58B6AB66}"/>
              </a:ext>
            </a:extLst>
          </p:cNvPr>
          <p:cNvSpPr txBox="1">
            <a:spLocks/>
          </p:cNvSpPr>
          <p:nvPr/>
        </p:nvSpPr>
        <p:spPr>
          <a:xfrm>
            <a:off x="575352" y="387572"/>
            <a:ext cx="82379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pPr algn="ctr"/>
            <a:r>
              <a:rPr lang="en-US" sz="3600"/>
              <a:t>Goal: Quantify difference in data density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76553422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mycell-black</Template>
  <TotalTime>938</TotalTime>
  <Words>674</Words>
  <Application>Microsoft Macintosh PowerPoint</Application>
  <PresentationFormat>On-screen Show (4:3)</PresentationFormat>
  <Paragraphs>134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Avenir Medium</vt:lpstr>
      <vt:lpstr>Calibri</vt:lpstr>
      <vt:lpstr>Cambria Math</vt:lpstr>
      <vt:lpstr>Myriad Pro</vt:lpstr>
      <vt:lpstr>Myriad Pro Semibold</vt:lpstr>
      <vt:lpstr>mycell-black</vt:lpstr>
      <vt:lpstr>Quantifying the effect of experimental perturbations on scRNA-seq data</vt:lpstr>
      <vt:lpstr>PowerPoint Presentation</vt:lpstr>
      <vt:lpstr>Diffusing Values to Impute</vt:lpstr>
      <vt:lpstr>Measuring the difference between two experiments</vt:lpstr>
      <vt:lpstr>PowerPoint Presentation</vt:lpstr>
      <vt:lpstr>How do we measure the effect of TCR stimulation on T cell activation?</vt:lpstr>
      <vt:lpstr>How do we measure the effect of TCR stimulation on T cell activation?</vt:lpstr>
      <vt:lpstr>Goal: Quantify difference in data density</vt:lpstr>
      <vt:lpstr>PowerPoint Presentation</vt:lpstr>
      <vt:lpstr>Experimental signal on cell graph</vt:lpstr>
      <vt:lpstr>Experimental signal on cell graph</vt:lpstr>
      <vt:lpstr>Experimental signal on cell graph</vt:lpstr>
      <vt:lpstr>Smoothing signal removes high frequency noise</vt:lpstr>
      <vt:lpstr>The MELD algorithm</vt:lpstr>
      <vt:lpstr>Lowpass filtering recovers low frequency signals</vt:lpstr>
      <vt:lpstr>Lowpass filtering recovers low frequency signals</vt:lpstr>
      <vt:lpstr>Lowpass filtering recovers low frequency signals</vt:lpstr>
      <vt:lpstr>Lowpass filtering recovers low frequency signals</vt:lpstr>
      <vt:lpstr>The MELD algorithm</vt:lpstr>
      <vt:lpstr>Simulated scRNA-seq data</vt:lpstr>
      <vt:lpstr>Simulated scRNA-seq data</vt:lpstr>
      <vt:lpstr>Simulated scRNA-seq data</vt:lpstr>
      <vt:lpstr>Simulated scRNA-seq data</vt:lpstr>
      <vt:lpstr>Simulated scRNA-seq data</vt:lpstr>
      <vt:lpstr>Vertex Frequency Clustering identifies clusters using RES and EES</vt:lpstr>
      <vt:lpstr>Directly analyzing experimental labels does not reveal effect of TCR induction</vt:lpstr>
      <vt:lpstr>MELD reveals a continuous spectrum of TCR induction</vt:lpstr>
      <vt:lpstr>The EES identifies the signature of TCR induction</vt:lpstr>
      <vt:lpstr>VFC identifies enriched groups of cells better than other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Uncovering Hidden Effects in Single Cell Data using MELD</dc:title>
  <dc:creator>Burkhardt, Daniel</dc:creator>
  <cp:lastModifiedBy>Burkhardt, Daniel</cp:lastModifiedBy>
  <cp:revision>66</cp:revision>
  <dcterms:created xsi:type="dcterms:W3CDTF">2019-06-04T15:53:50Z</dcterms:created>
  <dcterms:modified xsi:type="dcterms:W3CDTF">2020-05-28T13:04:10Z</dcterms:modified>
</cp:coreProperties>
</file>